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0" r:id="rId12"/>
    <p:sldId id="266" r:id="rId13"/>
    <p:sldId id="275" r:id="rId14"/>
    <p:sldId id="267" r:id="rId15"/>
    <p:sldId id="273" r:id="rId16"/>
    <p:sldId id="269" r:id="rId17"/>
  </p:sldIdLst>
  <p:sldSz cx="12192000" cy="6858000"/>
  <p:notesSz cx="6858000" cy="9144000"/>
  <p:embeddedFontLst>
    <p:embeddedFont>
      <p:font typeface="Montserrat" panose="00000500000000000000" pitchFamily="2" charset="0"/>
      <p:regular r:id="rId19"/>
      <p:bold r:id="rId20"/>
      <p:italic r:id="rId21"/>
      <p:boldItalic r:id="rId22"/>
    </p:embeddedFont>
    <p:embeddedFont>
      <p:font typeface="Montserrat Black" panose="00000A00000000000000" pitchFamily="2" charset="0"/>
      <p:bold r:id="rId23"/>
      <p:italic r:id="rId24"/>
      <p:boldItalic r:id="rId25"/>
    </p:embeddedFont>
    <p:embeddedFont>
      <p:font typeface="Montserrat ExtraBold" panose="00000900000000000000" pitchFamily="2" charset="0"/>
      <p:bold r:id="rId26"/>
      <p:italic r:id="rId27"/>
      <p:boldItalic r:id="rId28"/>
    </p:embeddedFont>
    <p:embeddedFont>
      <p:font typeface="Montserrat Medium" panose="00000600000000000000" pitchFamily="2" charset="0"/>
      <p:regular r:id="rId29"/>
      <p:bold r:id="rId30"/>
      <p:italic r:id="rId31"/>
      <p:boldItalic r:id="rId32"/>
    </p:embeddedFont>
    <p:embeddedFont>
      <p:font typeface="Trebuchet MS" panose="020B060302020202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OMEprGSeSrGFtLjYVn/0cz7NW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CB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9" autoAdjust="0"/>
    <p:restoredTop sz="91836"/>
  </p:normalViewPr>
  <p:slideViewPr>
    <p:cSldViewPr snapToGrid="0">
      <p:cViewPr varScale="1">
        <p:scale>
          <a:sx n="87" d="100"/>
          <a:sy n="87" d="100"/>
        </p:scale>
        <p:origin x="47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46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b26f517d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4" name="Google Shape;154;g11bb26f517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ccb194062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22" name="Google Shape;222;g2ccb194062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1777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cb194062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ccb1940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cb1940624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1" name="Google Shape;231;g2ccb194062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152179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ccb1940624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7" name="Google Shape;237;g2ccb194062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ccb1940624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3" name="Google Shape;243;g2ccb1940624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6086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9" name="Google Shape;2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ac9ab7f9_1_6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g11bac9ab7f9_1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1" name="Google Shape;17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cca9f35dc4_0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g2cca9f35dc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cca9f35dc4_0_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3" name="Google Shape;183;g2cca9f35dc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4" name="Google Shape;1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cdace3669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01" name="Google Shape;201;g2cdace366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cd15ab5095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2cd15ab509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ccb194062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15" name="Google Shape;215;g2ccb19406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4"/>
          <p:cNvSpPr txBox="1">
            <a:spLocks noGrp="1"/>
          </p:cNvSpPr>
          <p:nvPr>
            <p:ph type="ctrTitle"/>
          </p:nvPr>
        </p:nvSpPr>
        <p:spPr>
          <a:xfrm>
            <a:off x="1697669" y="3351966"/>
            <a:ext cx="72000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ontserrat ExtraBold"/>
              <a:buNone/>
              <a:defRPr sz="4000">
                <a:solidFill>
                  <a:srgbClr val="0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4"/>
          <p:cNvSpPr txBox="1">
            <a:spLocks noGrp="1"/>
          </p:cNvSpPr>
          <p:nvPr>
            <p:ph type="subTitle" idx="1"/>
          </p:nvPr>
        </p:nvSpPr>
        <p:spPr>
          <a:xfrm>
            <a:off x="1697669" y="4071966"/>
            <a:ext cx="5041797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ABAB"/>
              </a:buClr>
              <a:buSzPts val="2800"/>
              <a:buNone/>
              <a:defRPr>
                <a:solidFill>
                  <a:srgbClr val="AEABAB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/>
            </a:lvl2pPr>
            <a:lvl3pPr lvl="2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/>
            </a:lvl3pPr>
            <a:lvl4pPr lvl="3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4pPr>
            <a:lvl5pPr lvl="4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5pPr>
            <a:lvl6pPr lvl="5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6pPr>
            <a:lvl7pPr lvl="6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7pPr>
            <a:lvl8pPr lvl="7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8pPr>
            <a:lvl9pPr lvl="8" algn="l">
              <a:lnSpc>
                <a:spcPct val="9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49810" y="1223962"/>
            <a:ext cx="4438650" cy="44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34"/>
          <p:cNvSpPr/>
          <p:nvPr/>
        </p:nvSpPr>
        <p:spPr>
          <a:xfrm rot="5400000">
            <a:off x="-307571" y="2821864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" name="Google Shape;22;p34"/>
          <p:cNvSpPr txBox="1">
            <a:spLocks noGrp="1"/>
          </p:cNvSpPr>
          <p:nvPr>
            <p:ph type="body" idx="2"/>
          </p:nvPr>
        </p:nvSpPr>
        <p:spPr>
          <a:xfrm>
            <a:off x="1562203" y="1974293"/>
            <a:ext cx="2978527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  <a:defRPr sz="96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3" name="Google Shape;23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5325" y="5268225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Blank" type="blank">
  <p:cSld name="BLANK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41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0" name="Google Shape;9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1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96" name="Google Shape;9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0423" y="2015275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60713" y="0"/>
            <a:ext cx="12352713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3"/>
          <p:cNvSpPr txBox="1">
            <a:spLocks noGrp="1"/>
          </p:cNvSpPr>
          <p:nvPr>
            <p:ph type="title"/>
          </p:nvPr>
        </p:nvSpPr>
        <p:spPr>
          <a:xfrm rot="5400000">
            <a:off x="-1225840" y="973773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 Black"/>
              <a:buNone/>
              <a:defRPr sz="6000" b="1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33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33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ontserrat"/>
              <a:buNone/>
              <a:defRPr sz="6000" b="1">
                <a:solidFill>
                  <a:schemeClr val="lt1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4000"/>
              <a:buChar char="•"/>
              <a:defRPr sz="4000" b="1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p33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Montserrat"/>
              <a:buNone/>
              <a:defRPr sz="2000" b="1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33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33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3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3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5" name="Google Shape;11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55475" y="328227"/>
            <a:ext cx="1809802" cy="88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7"/>
          <p:cNvSpPr txBox="1">
            <a:spLocks noGrp="1"/>
          </p:cNvSpPr>
          <p:nvPr>
            <p:ph type="body" idx="1"/>
          </p:nvPr>
        </p:nvSpPr>
        <p:spPr>
          <a:xfrm>
            <a:off x="838199" y="3672580"/>
            <a:ext cx="3932237" cy="1405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118" name="Google Shape;118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4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1" name="Google Shape;121;p4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2" name="Google Shape;122;p47"/>
          <p:cNvSpPr txBox="1">
            <a:spLocks noGrp="1"/>
          </p:cNvSpPr>
          <p:nvPr>
            <p:ph type="body" idx="3"/>
          </p:nvPr>
        </p:nvSpPr>
        <p:spPr>
          <a:xfrm>
            <a:off x="5170488" y="1346200"/>
            <a:ext cx="6375400" cy="4887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Char char="•"/>
              <a:defRPr/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400"/>
              <a:buChar char="•"/>
              <a:defRPr/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20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3" name="Google Shape;123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ontserrat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4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4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28" name="Google Shape;128;p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4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p4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5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p5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" name="Google Shape;144;g128e061f2de_0_109"/>
          <p:cNvCxnSpPr/>
          <p:nvPr/>
        </p:nvCxnSpPr>
        <p:spPr>
          <a:xfrm>
            <a:off x="575800" y="6322471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5" name="Google Shape;145;g128e061f2de_0_109"/>
          <p:cNvSpPr txBox="1">
            <a:spLocks noGrp="1"/>
          </p:cNvSpPr>
          <p:nvPr>
            <p:ph type="title"/>
          </p:nvPr>
        </p:nvSpPr>
        <p:spPr>
          <a:xfrm>
            <a:off x="415600" y="284933"/>
            <a:ext cx="11360700" cy="6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6579"/>
              </a:buClr>
              <a:buSzPts val="3700"/>
              <a:buFont typeface="Trebuchet MS"/>
              <a:buNone/>
              <a:defRPr>
                <a:solidFill>
                  <a:srgbClr val="56657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cxnSp>
        <p:nvCxnSpPr>
          <p:cNvPr id="146" name="Google Shape;146;g128e061f2de_0_109"/>
          <p:cNvCxnSpPr/>
          <p:nvPr/>
        </p:nvCxnSpPr>
        <p:spPr>
          <a:xfrm>
            <a:off x="575800" y="1002333"/>
            <a:ext cx="11040300" cy="0"/>
          </a:xfrm>
          <a:prstGeom prst="straightConnector1">
            <a:avLst/>
          </a:prstGeom>
          <a:noFill/>
          <a:ln w="9525" cap="flat" cmpd="sng">
            <a:solidFill>
              <a:srgbClr val="C6C5C5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47" name="Google Shape;147;g128e061f2de_0_109">
            <a:hlinkClick r:id="" action="ppaction://hlinkshowjump?jump=previousslide"/>
          </p:cNvPr>
          <p:cNvSpPr/>
          <p:nvPr/>
        </p:nvSpPr>
        <p:spPr>
          <a:xfrm rot="2700000">
            <a:off x="11348840" y="6420393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128e061f2de_0_109"/>
          <p:cNvSpPr/>
          <p:nvPr/>
        </p:nvSpPr>
        <p:spPr>
          <a:xfrm>
            <a:off x="579075" y="6315167"/>
            <a:ext cx="506400" cy="232800"/>
          </a:xfrm>
          <a:prstGeom prst="rect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128e061f2de_0_109">
            <a:hlinkClick r:id="" action="ppaction://hlinkshowjump?jump=nextslide"/>
          </p:cNvPr>
          <p:cNvSpPr/>
          <p:nvPr/>
        </p:nvSpPr>
        <p:spPr>
          <a:xfrm rot="-8100000">
            <a:off x="11508840" y="6420194"/>
            <a:ext cx="113279" cy="113279"/>
          </a:xfrm>
          <a:prstGeom prst="rtTriangle">
            <a:avLst/>
          </a:prstGeom>
          <a:solidFill>
            <a:srgbClr val="C6C5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28e061f2de_0_109"/>
          <p:cNvSpPr txBox="1">
            <a:spLocks noGrp="1"/>
          </p:cNvSpPr>
          <p:nvPr>
            <p:ph type="sldNum" idx="12"/>
          </p:nvPr>
        </p:nvSpPr>
        <p:spPr>
          <a:xfrm>
            <a:off x="579067" y="6315167"/>
            <a:ext cx="5064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g128e061f2de_0_109"/>
          <p:cNvSpPr txBox="1"/>
          <p:nvPr/>
        </p:nvSpPr>
        <p:spPr>
          <a:xfrm>
            <a:off x="9204248" y="6246912"/>
            <a:ext cx="2043600" cy="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C6C5C5"/>
                </a:solidFill>
                <a:latin typeface="Arial"/>
                <a:ea typeface="Arial"/>
                <a:cs typeface="Arial"/>
                <a:sym typeface="Arial"/>
              </a:rPr>
              <a:t>www.companyname.com</a:t>
            </a:r>
            <a:endParaRPr sz="1200" b="0" i="0" u="none" strike="noStrike" cap="none">
              <a:solidFill>
                <a:srgbClr val="C6C5C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ction Header">
  <p:cSld name="1_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>
            <a:spLocks noGrp="1"/>
          </p:cNvSpPr>
          <p:nvPr>
            <p:ph type="title"/>
          </p:nvPr>
        </p:nvSpPr>
        <p:spPr>
          <a:xfrm rot="5400000">
            <a:off x="-1225840" y="1040275"/>
            <a:ext cx="4164099" cy="1845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" name="Google Shape;27;p32"/>
          <p:cNvSpPr txBox="1">
            <a:spLocks noGrp="1"/>
          </p:cNvSpPr>
          <p:nvPr>
            <p:ph type="body" idx="1"/>
          </p:nvPr>
        </p:nvSpPr>
        <p:spPr>
          <a:xfrm>
            <a:off x="2394064" y="2759840"/>
            <a:ext cx="1122220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2"/>
          <p:cNvSpPr txBox="1">
            <a:spLocks noGrp="1"/>
          </p:cNvSpPr>
          <p:nvPr>
            <p:ph type="body" idx="2"/>
          </p:nvPr>
        </p:nvSpPr>
        <p:spPr>
          <a:xfrm>
            <a:off x="3516284" y="28884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32"/>
          <p:cNvSpPr txBox="1">
            <a:spLocks noGrp="1"/>
          </p:cNvSpPr>
          <p:nvPr>
            <p:ph type="body" idx="3"/>
          </p:nvPr>
        </p:nvSpPr>
        <p:spPr>
          <a:xfrm>
            <a:off x="2310942" y="4349625"/>
            <a:ext cx="1205342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2"/>
          <p:cNvSpPr txBox="1">
            <a:spLocks noGrp="1"/>
          </p:cNvSpPr>
          <p:nvPr>
            <p:ph type="body" idx="4"/>
          </p:nvPr>
        </p:nvSpPr>
        <p:spPr>
          <a:xfrm>
            <a:off x="3516284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2"/>
          <p:cNvSpPr txBox="1">
            <a:spLocks noGrp="1"/>
          </p:cNvSpPr>
          <p:nvPr>
            <p:ph type="body" idx="5"/>
          </p:nvPr>
        </p:nvSpPr>
        <p:spPr>
          <a:xfrm>
            <a:off x="7245926" y="2759840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2"/>
          <p:cNvSpPr txBox="1">
            <a:spLocks noGrp="1"/>
          </p:cNvSpPr>
          <p:nvPr>
            <p:ph type="body" idx="6"/>
          </p:nvPr>
        </p:nvSpPr>
        <p:spPr>
          <a:xfrm>
            <a:off x="8448502" y="2888427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7"/>
          </p:nvPr>
        </p:nvSpPr>
        <p:spPr>
          <a:xfrm>
            <a:off x="7245926" y="4349625"/>
            <a:ext cx="1202576" cy="1138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6000"/>
              <a:buFont typeface="Montserrat"/>
              <a:buNone/>
              <a:defRPr sz="6000" b="1">
                <a:solidFill>
                  <a:srgbClr val="BE2727"/>
                </a:solidFill>
              </a:defRPr>
            </a:lvl1pPr>
            <a:lvl2pPr marL="914400" lvl="1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2pPr>
            <a:lvl3pPr marL="1371600" lvl="2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3pPr>
            <a:lvl4pPr marL="1828800" lvl="3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4pPr>
            <a:lvl5pPr marL="2286000" lvl="4" indent="-482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BE2727"/>
              </a:buClr>
              <a:buSzPts val="4000"/>
              <a:buChar char="•"/>
              <a:defRPr sz="4000" b="1">
                <a:solidFill>
                  <a:srgbClr val="BE2727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8"/>
          </p:nvPr>
        </p:nvSpPr>
        <p:spPr>
          <a:xfrm>
            <a:off x="8448502" y="4478213"/>
            <a:ext cx="2733675" cy="557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E2727"/>
              </a:buClr>
              <a:buSzPts val="2000"/>
              <a:buFont typeface="Montserrat"/>
              <a:buNone/>
              <a:defRPr sz="2000" b="1">
                <a:solidFill>
                  <a:srgbClr val="BE2727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body" idx="9"/>
          </p:nvPr>
        </p:nvSpPr>
        <p:spPr>
          <a:xfrm>
            <a:off x="3516283" y="3284445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2"/>
          <p:cNvSpPr txBox="1">
            <a:spLocks noGrp="1"/>
          </p:cNvSpPr>
          <p:nvPr>
            <p:ph type="body" idx="13"/>
          </p:nvPr>
        </p:nvSpPr>
        <p:spPr>
          <a:xfrm>
            <a:off x="3516283" y="4874231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2"/>
          <p:cNvSpPr txBox="1">
            <a:spLocks noGrp="1"/>
          </p:cNvSpPr>
          <p:nvPr>
            <p:ph type="body" idx="14"/>
          </p:nvPr>
        </p:nvSpPr>
        <p:spPr>
          <a:xfrm>
            <a:off x="8448501" y="3284444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32"/>
          <p:cNvSpPr txBox="1">
            <a:spLocks noGrp="1"/>
          </p:cNvSpPr>
          <p:nvPr>
            <p:ph type="body" idx="15"/>
          </p:nvPr>
        </p:nvSpPr>
        <p:spPr>
          <a:xfrm>
            <a:off x="8448500" y="4893727"/>
            <a:ext cx="2733675" cy="540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71616"/>
              </a:buClr>
              <a:buSzPts val="1400"/>
              <a:buFont typeface="Montserrat"/>
              <a:buNone/>
              <a:defRPr sz="1400">
                <a:solidFill>
                  <a:srgbClr val="171616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  <a:defRPr>
                <a:solidFill>
                  <a:schemeClr val="lt1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  <a:defRPr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39" name="Google Shape;39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45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2" name="Google Shape;42;p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45"/>
          <p:cNvSpPr txBox="1">
            <a:spLocks noGrp="1"/>
          </p:cNvSpPr>
          <p:nvPr>
            <p:ph type="sldNum" idx="12"/>
          </p:nvPr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" name="Google Shape;45;p45"/>
          <p:cNvSpPr txBox="1">
            <a:spLocks noGrp="1"/>
          </p:cNvSpPr>
          <p:nvPr>
            <p:ph type="body" idx="1"/>
          </p:nvPr>
        </p:nvSpPr>
        <p:spPr>
          <a:xfrm>
            <a:off x="838200" y="1680599"/>
            <a:ext cx="10641676" cy="5040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9116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Char char="•"/>
              <a:defRPr sz="1600"/>
            </a:lvl1pPr>
            <a:lvl2pPr marL="914400" lvl="1" indent="-31089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296"/>
              <a:buFont typeface="Courier New"/>
              <a:buChar char="o"/>
              <a:defRPr sz="16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C00000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46" name="Google Shape;46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3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211667" y="-83672"/>
            <a:ext cx="12640676" cy="701787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30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30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51" name="Google Shape;5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42381" y="-123349"/>
            <a:ext cx="7133810" cy="709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000" y="322051"/>
            <a:ext cx="3225201" cy="15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35"/>
          <p:cNvSpPr txBox="1">
            <a:spLocks noGrp="1"/>
          </p:cNvSpPr>
          <p:nvPr>
            <p:ph type="title"/>
          </p:nvPr>
        </p:nvSpPr>
        <p:spPr>
          <a:xfrm>
            <a:off x="1974966" y="2521987"/>
            <a:ext cx="807635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  <a:defRPr sz="6000" b="1">
                <a:solidFill>
                  <a:srgbClr val="C00000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5" name="Google Shape;55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9185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5"/>
          <p:cNvSpPr txBox="1">
            <a:spLocks noGrp="1"/>
          </p:cNvSpPr>
          <p:nvPr>
            <p:ph type="body" idx="1"/>
          </p:nvPr>
        </p:nvSpPr>
        <p:spPr>
          <a:xfrm>
            <a:off x="1989667" y="3847550"/>
            <a:ext cx="8076353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3200"/>
              <a:buNone/>
              <a:defRPr sz="3200">
                <a:solidFill>
                  <a:srgbClr val="3F3F3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7" name="Google Shape;57;p35"/>
          <p:cNvSpPr/>
          <p:nvPr/>
        </p:nvSpPr>
        <p:spPr>
          <a:xfrm rot="10800000">
            <a:off x="5289935" y="1559948"/>
            <a:ext cx="1446414" cy="831272"/>
          </a:xfrm>
          <a:prstGeom prst="triangle">
            <a:avLst>
              <a:gd name="adj" fmla="val 50000"/>
            </a:avLst>
          </a:prstGeom>
          <a:solidFill>
            <a:srgbClr val="BE272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8" name="Google Shape;5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2013" y="5255650"/>
            <a:ext cx="2040576" cy="99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36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3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  <a:defRPr sz="2800" b="1">
                <a:solidFill>
                  <a:srgbClr val="BE2727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4" name="Google Shape;6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ntent with Caption">
  <p:cSld name="2_Content with Caption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7"/>
          <p:cNvSpPr txBox="1">
            <a:spLocks noGrp="1"/>
          </p:cNvSpPr>
          <p:nvPr>
            <p:ph type="body" idx="1"/>
          </p:nvPr>
        </p:nvSpPr>
        <p:spPr>
          <a:xfrm>
            <a:off x="3818313" y="3901864"/>
            <a:ext cx="4555374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  <a:defRPr sz="12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67" name="Google Shape;67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37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" name="Google Shape;70;p37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3200"/>
              <a:buNone/>
              <a:defRPr sz="32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1" name="Google Shape;71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838200" y="3858704"/>
            <a:ext cx="2860964" cy="45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9"/>
          <p:cNvSpPr txBox="1">
            <a:spLocks noGrp="1"/>
          </p:cNvSpPr>
          <p:nvPr>
            <p:ph type="body" idx="1"/>
          </p:nvPr>
        </p:nvSpPr>
        <p:spPr>
          <a:xfrm>
            <a:off x="746918" y="3882043"/>
            <a:ext cx="3816769" cy="2169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600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5" name="Google Shape;75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8200" y="0"/>
            <a:ext cx="2860964" cy="315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87100" y="5837237"/>
            <a:ext cx="1104900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39"/>
          <p:cNvSpPr txBox="1"/>
          <p:nvPr/>
        </p:nvSpPr>
        <p:spPr>
          <a:xfrm>
            <a:off x="11546379" y="6356350"/>
            <a:ext cx="45581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1200" b="1" i="0" u="none" strike="noStrike" cap="non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" name="Google Shape;78;p39"/>
          <p:cNvSpPr txBox="1">
            <a:spLocks noGrp="1"/>
          </p:cNvSpPr>
          <p:nvPr>
            <p:ph type="body" idx="2"/>
          </p:nvPr>
        </p:nvSpPr>
        <p:spPr>
          <a:xfrm>
            <a:off x="803764" y="834017"/>
            <a:ext cx="2978527" cy="20308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  <a:defRPr sz="2800" b="0">
                <a:solidFill>
                  <a:srgbClr val="C00000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79" name="Google Shape;79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898625" y="326475"/>
            <a:ext cx="1856773" cy="905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Slide">
  <p:cSld name="2_Title Slid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59085"/>
            <a:ext cx="12534822" cy="6959104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40"/>
          <p:cNvSpPr txBox="1">
            <a:spLocks noGrp="1"/>
          </p:cNvSpPr>
          <p:nvPr>
            <p:ph type="ctrTitle"/>
          </p:nvPr>
        </p:nvSpPr>
        <p:spPr>
          <a:xfrm>
            <a:off x="2594340" y="3145331"/>
            <a:ext cx="7558961" cy="151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40"/>
          <p:cNvSpPr txBox="1">
            <a:spLocks noGrp="1"/>
          </p:cNvSpPr>
          <p:nvPr>
            <p:ph type="subTitle" idx="1"/>
          </p:nvPr>
        </p:nvSpPr>
        <p:spPr>
          <a:xfrm>
            <a:off x="2594340" y="4372481"/>
            <a:ext cx="7558961" cy="13008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84" name="Google Shape;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94571" y="1362499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41803" y="1422897"/>
            <a:ext cx="4280502" cy="4258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1198" y="4951700"/>
            <a:ext cx="2012426" cy="98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  <a:defRPr sz="4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" name="Google Shape;12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" name="Google Shape;13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" name="Google Shape;1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" name="Google Shape;15;p29"/>
          <p:cNvSpPr txBox="1"/>
          <p:nvPr/>
        </p:nvSpPr>
        <p:spPr>
          <a:xfrm>
            <a:off x="1981200" y="6338813"/>
            <a:ext cx="71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© 2022 By Rikkei Academy - Rikkei Education - All rights reserved.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1bb26f517d_0_1"/>
          <p:cNvSpPr txBox="1">
            <a:spLocks noGrp="1"/>
          </p:cNvSpPr>
          <p:nvPr>
            <p:ph type="ctrTitle"/>
          </p:nvPr>
        </p:nvSpPr>
        <p:spPr>
          <a:xfrm>
            <a:off x="1532487" y="1031353"/>
            <a:ext cx="8538000" cy="1335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50000"/>
              </a:lnSpc>
            </a:pPr>
            <a:r>
              <a:rPr lang="en-US" sz="3000"/>
              <a:t>Ứng dụng cầu nối giữa ứng viên doanh nghiệp và học viện</a:t>
            </a:r>
            <a:endParaRPr sz="3000" dirty="0"/>
          </a:p>
        </p:txBody>
      </p:sp>
      <p:sp>
        <p:nvSpPr>
          <p:cNvPr id="157" name="Google Shape;157;g11bb26f517d_0_1"/>
          <p:cNvSpPr txBox="1">
            <a:spLocks noGrp="1"/>
          </p:cNvSpPr>
          <p:nvPr>
            <p:ph type="subTitle" idx="1"/>
          </p:nvPr>
        </p:nvSpPr>
        <p:spPr>
          <a:xfrm>
            <a:off x="1054200" y="2717225"/>
            <a:ext cx="5041800" cy="487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NHÓM</a:t>
            </a:r>
            <a:r>
              <a:rPr lang="en-US" sz="1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6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g11bb26f517d_0_1"/>
          <p:cNvSpPr txBox="1">
            <a:spLocks noGrp="1"/>
          </p:cNvSpPr>
          <p:nvPr>
            <p:ph type="body" idx="2"/>
          </p:nvPr>
        </p:nvSpPr>
        <p:spPr>
          <a:xfrm>
            <a:off x="1724187" y="329850"/>
            <a:ext cx="8154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9600"/>
              <a:buNone/>
            </a:pPr>
            <a:r>
              <a:rPr lang="en-US" sz="4000"/>
              <a:t>BẢO VỆ THỰC TẬP </a:t>
            </a:r>
            <a:endParaRPr sz="4000" dirty="0"/>
          </a:p>
        </p:txBody>
      </p:sp>
      <p:sp>
        <p:nvSpPr>
          <p:cNvPr id="159" name="Google Shape;159;g11bb26f517d_0_1"/>
          <p:cNvSpPr txBox="1"/>
          <p:nvPr/>
        </p:nvSpPr>
        <p:spPr>
          <a:xfrm>
            <a:off x="777154" y="3077225"/>
            <a:ext cx="4263300" cy="2465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Lê Diên Tiến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Dương Sỹ Hiệp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Lại Hoàng Nam</a:t>
            </a:r>
          </a:p>
        </p:txBody>
      </p:sp>
      <p:sp>
        <p:nvSpPr>
          <p:cNvPr id="160" name="Google Shape;160;g11bb26f517d_0_1"/>
          <p:cNvSpPr txBox="1">
            <a:spLocks noGrp="1"/>
          </p:cNvSpPr>
          <p:nvPr>
            <p:ph type="subTitle" idx="1"/>
          </p:nvPr>
        </p:nvSpPr>
        <p:spPr>
          <a:xfrm>
            <a:off x="6713200" y="2717225"/>
            <a:ext cx="30819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r>
              <a:rPr lang="en-US" sz="1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MENTOR:</a:t>
            </a:r>
            <a:endParaRPr sz="1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sz="1800" b="1" dirty="0">
              <a:solidFill>
                <a:srgbClr val="59595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g11bb26f517d_0_1"/>
          <p:cNvSpPr txBox="1"/>
          <p:nvPr/>
        </p:nvSpPr>
        <p:spPr>
          <a:xfrm>
            <a:off x="6599650" y="3077225"/>
            <a:ext cx="4263300" cy="18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TRỊNH QUỐC HAI</a:t>
            </a:r>
            <a:endParaRPr sz="24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" grpId="0"/>
      <p:bldP spid="157" grpId="0" build="p"/>
      <p:bldP spid="158" grpId="0" build="p"/>
      <p:bldP spid="159" grpId="0"/>
      <p:bldP spid="160" grpId="0" build="p"/>
      <p:bldP spid="16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6. THIẾT KẾ GIAO DIỆN (NGƯỜI DÙNG)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B1677FE-ED3A-819F-F172-8107B4E37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60" y="1197769"/>
            <a:ext cx="4413005" cy="27581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FF212-F3DF-2E53-82D2-8B402A1C5D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214" y="4408111"/>
            <a:ext cx="6045574" cy="19407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D0B4737-02CE-7A87-EF55-6036D8BFA0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8961" y="1730204"/>
            <a:ext cx="5905677" cy="23585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ccb1940624_0_6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6. THIẾT KẾ GIAO DIỆN (CÔNG TY)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D1569-5203-4EA7-9A8C-0C3CEE9F7A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02" y="1363272"/>
            <a:ext cx="4858523" cy="4985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B5FD030-CF97-F3DA-AC4C-59E234339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5691" y="1212111"/>
            <a:ext cx="5153309" cy="28586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FB36BC-6E5F-9220-67F3-2636725A43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2232" y="3130046"/>
            <a:ext cx="4900225" cy="328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1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cb1940624_0_12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7. PHÂN CÔNG NHIỆM VỤ 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FD0526-19CB-D42E-1903-A98453DC5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1269310"/>
              </p:ext>
            </p:extLst>
          </p:nvPr>
        </p:nvGraphicFramePr>
        <p:xfrm>
          <a:off x="947915" y="1631360"/>
          <a:ext cx="10647054" cy="432741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49018">
                  <a:extLst>
                    <a:ext uri="{9D8B030D-6E8A-4147-A177-3AD203B41FA5}">
                      <a16:colId xmlns:a16="http://schemas.microsoft.com/office/drawing/2014/main" val="306521705"/>
                    </a:ext>
                  </a:extLst>
                </a:gridCol>
                <a:gridCol w="3549018">
                  <a:extLst>
                    <a:ext uri="{9D8B030D-6E8A-4147-A177-3AD203B41FA5}">
                      <a16:colId xmlns:a16="http://schemas.microsoft.com/office/drawing/2014/main" val="186723863"/>
                    </a:ext>
                  </a:extLst>
                </a:gridCol>
                <a:gridCol w="3549018">
                  <a:extLst>
                    <a:ext uri="{9D8B030D-6E8A-4147-A177-3AD203B41FA5}">
                      <a16:colId xmlns:a16="http://schemas.microsoft.com/office/drawing/2014/main" val="635087458"/>
                    </a:ext>
                  </a:extLst>
                </a:gridCol>
              </a:tblGrid>
              <a:tr h="10882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Thành </a:t>
                      </a:r>
                      <a:r>
                        <a:rPr lang="en-US" dirty="0" err="1"/>
                        <a:t>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Kết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quả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208474"/>
                  </a:ext>
                </a:extLst>
              </a:tr>
              <a:tr h="1867530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LÊ DIÊN TIẾN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Authentication, Home Page - Layout Header, Footer, Main Content, Candidate Page + Candidate Detail, Job page, Job Detail, User Manager, Certificate Type Manager, CV Language Manager, Banner, ​</a:t>
                      </a:r>
                      <a:b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Hoàn </a:t>
                      </a:r>
                      <a:r>
                        <a:rPr lang="en-US" dirty="0" err="1"/>
                        <a:t>thành</a:t>
                      </a:r>
                      <a:r>
                        <a:rPr lang="en-US" dirty="0"/>
                        <a:t>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084881"/>
                  </a:ext>
                </a:extLst>
              </a:tr>
              <a:tr h="1196935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LẠI HOÀNG NAM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User - Profile - Basic Infor Update, User - Profile - Certificate Update, User - Profile - My CV Manager, User - profile - Interviewing Manager, Admin - CV Manager, Admin - Enterprise Manager, Admin - Job Manager​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Hoàn </a:t>
                      </a:r>
                      <a:r>
                        <a:rPr lang="en-US" dirty="0" err="1"/>
                        <a:t>thành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8311427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ccb1940624_0_12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7. PHÂN CÔNG NHIỆM VỤ </a:t>
            </a:r>
            <a:endParaRPr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8FD0526-19CB-D42E-1903-A98453DC56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0587513"/>
              </p:ext>
            </p:extLst>
          </p:nvPr>
        </p:nvGraphicFramePr>
        <p:xfrm>
          <a:off x="614239" y="1542668"/>
          <a:ext cx="10724907" cy="275123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74969">
                  <a:extLst>
                    <a:ext uri="{9D8B030D-6E8A-4147-A177-3AD203B41FA5}">
                      <a16:colId xmlns:a16="http://schemas.microsoft.com/office/drawing/2014/main" val="306521705"/>
                    </a:ext>
                  </a:extLst>
                </a:gridCol>
                <a:gridCol w="4491132">
                  <a:extLst>
                    <a:ext uri="{9D8B030D-6E8A-4147-A177-3AD203B41FA5}">
                      <a16:colId xmlns:a16="http://schemas.microsoft.com/office/drawing/2014/main" val="186723863"/>
                    </a:ext>
                  </a:extLst>
                </a:gridCol>
                <a:gridCol w="2658806">
                  <a:extLst>
                    <a:ext uri="{9D8B030D-6E8A-4147-A177-3AD203B41FA5}">
                      <a16:colId xmlns:a16="http://schemas.microsoft.com/office/drawing/2014/main" val="635087458"/>
                    </a:ext>
                  </a:extLst>
                </a:gridCol>
              </a:tblGrid>
              <a:tr h="459072"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Thành viên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Nhiệm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vụ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/>
                        <a:t>Kết quả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0208474"/>
                  </a:ext>
                </a:extLst>
              </a:tr>
              <a:tr h="867378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DƯƠNG SỸ HIỆP</a:t>
                      </a:r>
                      <a:endParaRPr lang="en-US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rtl="0" fontAlgn="base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Company:​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Thêm mới chi nhánh công ty,​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Cập nhật thông tin công ty,​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Thêm công việc, 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Xoá công việc, 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Sửa công việc, 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Công ty xem danh sách các ứng viên đăng ký ứng tuyển job,​</a:t>
                      </a:r>
                    </a:p>
                    <a:p>
                      <a:pPr marL="285750" indent="-285750" rtl="0" fontAlgn="base">
                        <a:buFont typeface="Arial" panose="020B0604020202020204" pitchFamily="34" charset="0"/>
                        <a:buChar char="•"/>
                      </a:pPr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đặt lịch phỏng vấn</a:t>
                      </a:r>
                    </a:p>
                    <a:p>
                      <a:pPr algn="l">
                        <a:lnSpc>
                          <a:spcPct val="150000"/>
                        </a:lnSpc>
                      </a:pP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Hoàn </a:t>
                      </a:r>
                      <a:r>
                        <a:rPr lang="en-US" dirty="0" err="1"/>
                        <a:t>thành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92238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579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ccb1940624_0_17"/>
          <p:cNvSpPr txBox="1">
            <a:spLocks noGrp="1"/>
          </p:cNvSpPr>
          <p:nvPr>
            <p:ph type="title"/>
          </p:nvPr>
        </p:nvSpPr>
        <p:spPr>
          <a:xfrm>
            <a:off x="838199" y="509145"/>
            <a:ext cx="9323895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8. KẾT QUẢ ĐẠT ĐƯỢC VÀ HƯỚNG PHÁT TRIỂN </a:t>
            </a:r>
            <a:endParaRPr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BA11AAA-8252-E3FC-6E0C-A41E49070CE7}"/>
              </a:ext>
            </a:extLst>
          </p:cNvPr>
          <p:cNvGrpSpPr/>
          <p:nvPr/>
        </p:nvGrpSpPr>
        <p:grpSpPr>
          <a:xfrm>
            <a:off x="1242114" y="1672971"/>
            <a:ext cx="10692220" cy="1472839"/>
            <a:chOff x="902749" y="1640264"/>
            <a:chExt cx="10692220" cy="1472839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8668651-CCAF-A3B1-521D-A7C30A7694B5}"/>
                </a:ext>
              </a:extLst>
            </p:cNvPr>
            <p:cNvSpPr txBox="1"/>
            <p:nvPr/>
          </p:nvSpPr>
          <p:spPr>
            <a:xfrm>
              <a:off x="902750" y="1640264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Kết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quả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được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9009880-235B-8E22-B818-C1893FBD7FF0}"/>
                </a:ext>
              </a:extLst>
            </p:cNvPr>
            <p:cNvSpPr txBox="1"/>
            <p:nvPr/>
          </p:nvSpPr>
          <p:spPr>
            <a:xfrm>
              <a:off x="902749" y="1994207"/>
              <a:ext cx="10692219" cy="11188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800" dirty="0">
                  <a:latin typeface="Montserrat" panose="00000500000000000000" pitchFamily="2" charset="0"/>
                </a:rPr>
                <a:t>Hoàn </a:t>
              </a:r>
              <a:r>
                <a:rPr lang="en-US" sz="1800" dirty="0" err="1">
                  <a:latin typeface="Montserrat" panose="00000500000000000000" pitchFamily="2" charset="0"/>
                </a:rPr>
                <a:t>thành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được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dự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án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đã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giao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với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các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chức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năng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cơ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bản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theo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đúng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kế</a:t>
              </a:r>
              <a:r>
                <a:rPr lang="en-US" sz="1800" dirty="0">
                  <a:latin typeface="Montserrat" panose="00000500000000000000" pitchFamily="2" charset="0"/>
                </a:rPr>
                <a:t> </a:t>
              </a:r>
              <a:r>
                <a:rPr lang="en-US" sz="1800" dirty="0" err="1">
                  <a:latin typeface="Montserrat" panose="00000500000000000000" pitchFamily="2" charset="0"/>
                </a:rPr>
                <a:t>hoạch</a:t>
              </a:r>
              <a:r>
                <a:rPr lang="en-US" sz="1800" dirty="0">
                  <a:latin typeface="Montserrat" panose="00000500000000000000" pitchFamily="2" charset="0"/>
                </a:rPr>
                <a:t>.</a:t>
              </a:r>
            </a:p>
            <a:p>
              <a:pPr marL="285750" indent="-2857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endParaRPr lang="en-US" sz="1800" dirty="0">
                <a:latin typeface="Montserrat" panose="00000500000000000000" pitchFamily="2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3AB460-B485-E6E7-126C-3D33F1245927}"/>
              </a:ext>
            </a:extLst>
          </p:cNvPr>
          <p:cNvGrpSpPr/>
          <p:nvPr/>
        </p:nvGrpSpPr>
        <p:grpSpPr>
          <a:xfrm>
            <a:off x="1242114" y="3429000"/>
            <a:ext cx="10692219" cy="2002473"/>
            <a:chOff x="921603" y="3897710"/>
            <a:chExt cx="10692219" cy="2002473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A849E7-9DDA-AC73-AA9F-485DBAA6ADF3}"/>
                </a:ext>
              </a:extLst>
            </p:cNvPr>
            <p:cNvSpPr txBox="1"/>
            <p:nvPr/>
          </p:nvSpPr>
          <p:spPr>
            <a:xfrm>
              <a:off x="921603" y="3897710"/>
              <a:ext cx="1069221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 err="1">
                  <a:latin typeface="Montserrat" panose="00000500000000000000" pitchFamily="2" charset="0"/>
                </a:rPr>
                <a:t>Định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hướng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phát</a:t>
              </a:r>
              <a:r>
                <a:rPr lang="en-US" sz="2000" b="1" dirty="0">
                  <a:latin typeface="Montserrat" panose="00000500000000000000" pitchFamily="2" charset="0"/>
                </a:rPr>
                <a:t> </a:t>
              </a:r>
              <a:r>
                <a:rPr lang="en-US" sz="2000" b="1" dirty="0" err="1">
                  <a:latin typeface="Montserrat" panose="00000500000000000000" pitchFamily="2" charset="0"/>
                </a:rPr>
                <a:t>triển</a:t>
              </a:r>
              <a:r>
                <a:rPr lang="en-US" sz="2000" b="1" dirty="0">
                  <a:latin typeface="Montserrat" panose="00000500000000000000" pitchFamily="2" charset="0"/>
                </a:rPr>
                <a:t>:</a:t>
              </a:r>
            </a:p>
            <a:p>
              <a:endParaRPr lang="en-US" sz="2000" b="1" dirty="0">
                <a:latin typeface="Montserrat" panose="000005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9E863BD-84C1-BD1B-A93F-7E126A54829E}"/>
                </a:ext>
              </a:extLst>
            </p:cNvPr>
            <p:cNvSpPr txBox="1"/>
            <p:nvPr/>
          </p:nvSpPr>
          <p:spPr>
            <a:xfrm>
              <a:off x="921603" y="4402978"/>
              <a:ext cx="10692219" cy="14972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sz="1600" b="0" i="0" dirty="0" err="1">
                  <a:solidFill>
                    <a:srgbClr val="0D0D0D"/>
                  </a:solidFill>
                  <a:effectLst/>
                  <a:highlight>
                    <a:srgbClr val="FFFFFF"/>
                  </a:highlight>
                  <a:latin typeface="Montserrat" panose="00000500000000000000" pitchFamily="2" charset="0"/>
                </a:rPr>
                <a:t>N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âng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cao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bảo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mật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của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ứng</a:t>
              </a:r>
              <a:r>
                <a:rPr lang="en-US" sz="1600" dirty="0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 </a:t>
              </a:r>
              <a:r>
                <a:rPr lang="en-US" sz="1600" dirty="0" err="1">
                  <a:solidFill>
                    <a:srgbClr val="0D0D0D"/>
                  </a:solidFill>
                  <a:highlight>
                    <a:srgbClr val="FFFFFF"/>
                  </a:highlight>
                  <a:latin typeface="Montserrat" panose="00000500000000000000" pitchFamily="2" charset="0"/>
                </a:rPr>
                <a:t>dụng</a:t>
              </a:r>
              <a:endPara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endParaRPr>
            </a:p>
            <a:p>
              <a:pPr>
                <a:lnSpc>
                  <a:spcPct val="200000"/>
                </a:lnSpc>
              </a:pPr>
              <a:br>
                <a:rPr lang="vi-VN" sz="1600" dirty="0">
                  <a:latin typeface="Montserrat" panose="00000500000000000000" pitchFamily="2" charset="0"/>
                </a:rPr>
              </a:br>
              <a:endParaRPr lang="en-US" sz="1600" dirty="0">
                <a:latin typeface="Montserrat" panose="000005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1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ccb1940624_0_22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9. HẠN CHẾ CỦA ĐỀ TÀI</a:t>
            </a:r>
            <a:endParaRPr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FA045-23FD-1C56-31C6-50B156FE2223}"/>
              </a:ext>
            </a:extLst>
          </p:cNvPr>
          <p:cNvSpPr txBox="1"/>
          <p:nvPr/>
        </p:nvSpPr>
        <p:spPr>
          <a:xfrm>
            <a:off x="1187556" y="1315365"/>
            <a:ext cx="10560244" cy="2482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Đưa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các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tính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năng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nâng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cao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như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: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Tích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hợp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Al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Chat,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tư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vấn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cho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người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dùng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và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công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ty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Research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nâng</a:t>
            </a:r>
            <a:r>
              <a:rPr lang="en-US" sz="1600" dirty="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 </a:t>
            </a:r>
            <a:r>
              <a:rPr lang="en-US" sz="1600" dirty="0" err="1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cao</a:t>
            </a:r>
            <a:endParaRPr lang="en-US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vi-VN" sz="1600" dirty="0">
              <a:solidFill>
                <a:srgbClr val="0D0D0D"/>
              </a:solidFill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778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9"/>
          <p:cNvSpPr txBox="1">
            <a:spLocks noGrp="1"/>
          </p:cNvSpPr>
          <p:nvPr>
            <p:ph type="ctrTitle"/>
          </p:nvPr>
        </p:nvSpPr>
        <p:spPr>
          <a:xfrm>
            <a:off x="279991" y="3969209"/>
            <a:ext cx="9144000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</a:pPr>
            <a:r>
              <a:rPr lang="en-US" dirty="0"/>
              <a:t>KẾT THÚC</a:t>
            </a:r>
            <a:endParaRPr dirty="0"/>
          </a:p>
        </p:txBody>
      </p:sp>
      <p:sp>
        <p:nvSpPr>
          <p:cNvPr id="252" name="Google Shape;252;p19"/>
          <p:cNvSpPr txBox="1">
            <a:spLocks noGrp="1"/>
          </p:cNvSpPr>
          <p:nvPr>
            <p:ph type="subTitle" idx="1"/>
          </p:nvPr>
        </p:nvSpPr>
        <p:spPr>
          <a:xfrm>
            <a:off x="279991" y="543362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</a:pPr>
            <a:r>
              <a:rPr lang="en-US"/>
              <a:t>HỌC VIỆN ĐÀO TẠO LẬP TRÌNH CHẤT LƯỢNG NHẬT BẢN</a:t>
            </a:r>
            <a:endParaRPr/>
          </a:p>
        </p:txBody>
      </p:sp>
      <p:sp>
        <p:nvSpPr>
          <p:cNvPr id="3" name="Google Shape;251;p19">
            <a:extLst>
              <a:ext uri="{FF2B5EF4-FFF2-40B4-BE49-F238E27FC236}">
                <a16:creationId xmlns:a16="http://schemas.microsoft.com/office/drawing/2014/main" id="{20C7D954-D6BB-9656-1C32-E7C62031DDC8}"/>
              </a:ext>
            </a:extLst>
          </p:cNvPr>
          <p:cNvSpPr txBox="1">
            <a:spLocks/>
          </p:cNvSpPr>
          <p:nvPr/>
        </p:nvSpPr>
        <p:spPr>
          <a:xfrm>
            <a:off x="455089" y="2156641"/>
            <a:ext cx="12288146" cy="14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Black"/>
              <a:buNone/>
              <a:defRPr sz="3600" b="0" i="0" u="none" strike="noStrike" cap="none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400" dirty="0"/>
              <a:t>CẢM ƠN MỌI NGƯỜI ĐÃ LẮNG NGHE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1bac9ab7f9_1_682"/>
          <p:cNvSpPr txBox="1">
            <a:spLocks noGrp="1"/>
          </p:cNvSpPr>
          <p:nvPr>
            <p:ph type="body" idx="1"/>
          </p:nvPr>
        </p:nvSpPr>
        <p:spPr>
          <a:xfrm>
            <a:off x="1651450" y="1111600"/>
            <a:ext cx="9767400" cy="50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Tổng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quan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dự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án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Các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nghệ</a:t>
            </a:r>
            <a:r>
              <a:rPr lang="en-US" sz="2400" dirty="0">
                <a:solidFill>
                  <a:srgbClr val="333333"/>
                </a:solidFill>
              </a:rPr>
              <a:t>,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cụ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sử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Luồng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dữ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liệu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>
                <a:solidFill>
                  <a:srgbClr val="333333"/>
                </a:solidFill>
              </a:rPr>
              <a:t>Case Diagram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Thiết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kế</a:t>
            </a:r>
            <a:r>
              <a:rPr lang="en-US" sz="2400" dirty="0">
                <a:solidFill>
                  <a:srgbClr val="333333"/>
                </a:solidFill>
              </a:rPr>
              <a:t> CSDL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Thiết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kế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giao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diện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Phân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công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nhiệm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vụ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Kết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quả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đạt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được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và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hướng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phát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triển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trong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tương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lai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 err="1">
                <a:solidFill>
                  <a:srgbClr val="333333"/>
                </a:solidFill>
              </a:rPr>
              <a:t>Hạn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chế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của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đề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tài</a:t>
            </a:r>
            <a:endParaRPr sz="2400" dirty="0">
              <a:solidFill>
                <a:srgbClr val="333333"/>
              </a:solidFill>
            </a:endParaRPr>
          </a:p>
          <a:p>
            <a:pPr marL="457200" lvl="0" indent="-33528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AutoNum type="arabicPeriod"/>
            </a:pPr>
            <a:r>
              <a:rPr lang="en-US" sz="2400" dirty="0">
                <a:solidFill>
                  <a:srgbClr val="333333"/>
                </a:solidFill>
              </a:rPr>
              <a:t>Demo </a:t>
            </a:r>
            <a:r>
              <a:rPr lang="en-US" sz="2400" dirty="0" err="1">
                <a:solidFill>
                  <a:srgbClr val="333333"/>
                </a:solidFill>
              </a:rPr>
              <a:t>ứng</a:t>
            </a:r>
            <a:r>
              <a:rPr lang="en-US" sz="2400" dirty="0">
                <a:solidFill>
                  <a:srgbClr val="333333"/>
                </a:solidFill>
              </a:rPr>
              <a:t> </a:t>
            </a:r>
            <a:r>
              <a:rPr lang="en-US" sz="2400" dirty="0" err="1">
                <a:solidFill>
                  <a:srgbClr val="333333"/>
                </a:solidFill>
              </a:rPr>
              <a:t>dụng</a:t>
            </a:r>
            <a:endParaRPr sz="2400" dirty="0">
              <a:solidFill>
                <a:srgbClr val="333333"/>
              </a:solidFill>
            </a:endParaRPr>
          </a:p>
          <a:p>
            <a:pPr marL="76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ct val="100000"/>
              <a:buNone/>
            </a:pPr>
            <a:endParaRPr sz="2400" dirty="0">
              <a:solidFill>
                <a:srgbClr val="333333"/>
              </a:solidFill>
            </a:endParaRPr>
          </a:p>
        </p:txBody>
      </p:sp>
      <p:sp>
        <p:nvSpPr>
          <p:cNvPr id="167" name="Google Shape;167;g11bac9ab7f9_1_682"/>
          <p:cNvSpPr txBox="1">
            <a:spLocks noGrp="1"/>
          </p:cNvSpPr>
          <p:nvPr>
            <p:ph type="title"/>
          </p:nvPr>
        </p:nvSpPr>
        <p:spPr>
          <a:xfrm rot="5400000">
            <a:off x="-1686375" y="1500953"/>
            <a:ext cx="5085300" cy="184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Montserrat Black"/>
              <a:buNone/>
            </a:pPr>
            <a:r>
              <a:rPr lang="en-US"/>
              <a:t> NỘI DUNG</a:t>
            </a:r>
            <a:endParaRPr/>
          </a:p>
        </p:txBody>
      </p:sp>
      <p:pic>
        <p:nvPicPr>
          <p:cNvPr id="168" name="Google Shape;168;g11bac9ab7f9_1_6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863816" y="5111676"/>
            <a:ext cx="3515280" cy="3492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750"/>
                                        <p:tgtEl>
                                          <p:spTgt spid="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750"/>
                                        <p:tgtEl>
                                          <p:spTgt spid="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750"/>
                                        <p:tgtEl>
                                          <p:spTgt spid="1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750"/>
                                        <p:tgtEl>
                                          <p:spTgt spid="1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750"/>
                                        <p:tgtEl>
                                          <p:spTgt spid="1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750"/>
                                        <p:tgtEl>
                                          <p:spTgt spid="1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750"/>
                                        <p:tgtEl>
                                          <p:spTgt spid="1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750"/>
                                        <p:tgtEl>
                                          <p:spTgt spid="1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750"/>
                                        <p:tgtEl>
                                          <p:spTgt spid="1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750"/>
                                        <p:tgtEl>
                                          <p:spTgt spid="1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1. TỔNG QUAN DỰ ÁN</a:t>
            </a:r>
            <a:endParaRPr dirty="0"/>
          </a:p>
        </p:txBody>
      </p:sp>
      <p:sp>
        <p:nvSpPr>
          <p:cNvPr id="174" name="Google Shape;174;p1"/>
          <p:cNvSpPr txBox="1"/>
          <p:nvPr/>
        </p:nvSpPr>
        <p:spPr>
          <a:xfrm>
            <a:off x="705614" y="1185964"/>
            <a:ext cx="11071606" cy="5162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just">
              <a:lnSpc>
                <a:spcPct val="150000"/>
              </a:lnSpc>
            </a:pPr>
            <a:r>
              <a:rPr lang="en-US" sz="2400" dirty="0" err="1">
                <a:highlight>
                  <a:srgbClr val="FFFFFF"/>
                </a:highlight>
              </a:rPr>
              <a:t>Tổng</a:t>
            </a:r>
            <a:r>
              <a:rPr lang="en-US" sz="2400" dirty="0">
                <a:highlight>
                  <a:srgbClr val="FFFFFF"/>
                </a:highlight>
              </a:rPr>
              <a:t> Quan </a:t>
            </a:r>
            <a:r>
              <a:rPr lang="en-US" sz="2400" dirty="0" err="1">
                <a:highlight>
                  <a:srgbClr val="FFFFFF"/>
                </a:highlight>
              </a:rPr>
              <a:t>Dự</a:t>
            </a:r>
            <a:r>
              <a:rPr lang="en-US" sz="2400" dirty="0">
                <a:highlight>
                  <a:srgbClr val="FFFFFF"/>
                </a:highlight>
              </a:rPr>
              <a:t> </a:t>
            </a:r>
            <a:r>
              <a:rPr lang="en-US" sz="2400" dirty="0" err="1">
                <a:highlight>
                  <a:srgbClr val="FFFFFF"/>
                </a:highlight>
              </a:rPr>
              <a:t>Án</a:t>
            </a:r>
            <a:r>
              <a:rPr lang="en-US" sz="2400">
                <a:highlight>
                  <a:srgbClr val="FFFFFF"/>
                </a:highlight>
              </a:rPr>
              <a:t>: </a:t>
            </a:r>
            <a:r>
              <a:rPr lang="en-US" sz="2400"/>
              <a:t>ứng dụng cầu nối giữa ứng viên (cựu sinh viên), đối tác (các doanh nghiệp) và học viện</a:t>
            </a:r>
            <a:endParaRPr lang="en-US" sz="2400" dirty="0">
              <a:highlight>
                <a:srgbClr val="FFFFFF"/>
              </a:highlight>
            </a:endParaRPr>
          </a:p>
          <a:p>
            <a:pPr lvl="0" algn="just">
              <a:lnSpc>
                <a:spcPct val="150000"/>
              </a:lnSpc>
            </a:pPr>
            <a:endParaRPr lang="en-US" sz="2400" b="1" i="0" dirty="0">
              <a:solidFill>
                <a:srgbClr val="0D0D0D"/>
              </a:solidFill>
              <a:effectLst/>
              <a:highlight>
                <a:srgbClr val="FFFFFF"/>
              </a:highlight>
              <a:latin typeface="Montserrat" panose="00000500000000000000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78F94DC-D1B6-04A9-019A-24571E4E9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14" y="2393926"/>
            <a:ext cx="7030915" cy="4124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2400" i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Montserrat" panose="00000500000000000000" pitchFamily="2" charset="0"/>
              </a:rPr>
              <a:t>M</a:t>
            </a:r>
            <a:r>
              <a:rPr lang="en-US" sz="2400">
                <a:solidFill>
                  <a:srgbClr val="0D0D0D"/>
                </a:solidFill>
                <a:highlight>
                  <a:srgbClr val="FFFFFF"/>
                </a:highlight>
                <a:latin typeface="Montserrat" panose="00000500000000000000" pitchFamily="2" charset="0"/>
              </a:rPr>
              <a:t>ục tiêu của dự án: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kumimoji="0" lang="en-US" altLang="en-US" sz="20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Kết nối việc làm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Giúp cựu sinh viên tìm việc, doanh nghiệp tiếp cận nhân lực chất lượng.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Hợp tác doanh nghiệp-học viện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Thúc đẩy tuyển dụng, thực tập và đào tạo thực tế.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Cập nhật kỹ năng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Cung cấp khóa học, hội thảo và thông tin ngành nghề.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Xây dựng cộng đồng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Tăng cường gắn kết cựu sinh viên, doanh nghiệp và học viện. 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Nâng cao uy tín học viện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Khẳng định thương hiệu thông qua thành công của cựu sinh viên.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  <p:bldP spid="17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cca9f35dc4_0_6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2. CÁC CÔNG NGHỆ SỬ DỤNG TRONG ĐỀ TÀI</a:t>
            </a:r>
            <a:endParaRPr dirty="0"/>
          </a:p>
        </p:txBody>
      </p:sp>
      <p:sp>
        <p:nvSpPr>
          <p:cNvPr id="180" name="Google Shape;180;g2cca9f35dc4_0_6"/>
          <p:cNvSpPr txBox="1"/>
          <p:nvPr/>
        </p:nvSpPr>
        <p:spPr>
          <a:xfrm>
            <a:off x="947570" y="1454750"/>
            <a:ext cx="10646400" cy="4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LANGUAGE: 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VUEJS</a:t>
            </a:r>
            <a:endParaRPr lang="en-US"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FRONT END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HTML, CSS</a:t>
            </a: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, JavaScript </a:t>
            </a:r>
            <a:r>
              <a:rPr lang="en-US" sz="28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framework Tailwind)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DATABASE</a:t>
            </a:r>
            <a:r>
              <a:rPr lang="en-US" sz="2800" b="1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endParaRPr sz="2800" b="1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	JSON-SERVER, FIREBASE</a:t>
            </a:r>
            <a:endParaRPr sz="28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" grpId="0"/>
      <p:bldP spid="1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cca9f35dc4_0_11"/>
          <p:cNvSpPr txBox="1">
            <a:spLocks noGrp="1"/>
          </p:cNvSpPr>
          <p:nvPr>
            <p:ph type="title"/>
          </p:nvPr>
        </p:nvSpPr>
        <p:spPr>
          <a:xfrm>
            <a:off x="838200" y="509150"/>
            <a:ext cx="90909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2. CÁC CÔNG CỤ SỬ DỤNG TRONG ĐỀ TÀI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8E2A3-04E9-23AF-3275-E02F41597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512" y="1341779"/>
            <a:ext cx="2776251" cy="1947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137326-829A-1815-691E-1CBF40B9E3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1152" y="1258596"/>
            <a:ext cx="3318811" cy="2030702"/>
          </a:xfrm>
          <a:prstGeom prst="rect">
            <a:avLst/>
          </a:prstGeom>
        </p:spPr>
      </p:pic>
      <p:pic>
        <p:nvPicPr>
          <p:cNvPr id="4" name="Hình ảnh 3" descr="Ảnh có chứa Đồ họa, thiết kế">
            <a:extLst>
              <a:ext uri="{FF2B5EF4-FFF2-40B4-BE49-F238E27FC236}">
                <a16:creationId xmlns:a16="http://schemas.microsoft.com/office/drawing/2014/main" id="{1B04D90E-1A51-BEC2-CB51-35DE18CB7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719" y="3429000"/>
            <a:ext cx="2733675" cy="1666875"/>
          </a:xfrm>
          <a:prstGeom prst="rect">
            <a:avLst/>
          </a:prstGeom>
        </p:spPr>
      </p:pic>
      <p:pic>
        <p:nvPicPr>
          <p:cNvPr id="8" name="Hình ảnh 7" descr="Ảnh có chứa văn bản, Phông chữ, ảnh chụp màn hình, Đồ họa&#10;&#10;Mô tả được tạo tự động">
            <a:extLst>
              <a:ext uri="{FF2B5EF4-FFF2-40B4-BE49-F238E27FC236}">
                <a16:creationId xmlns:a16="http://schemas.microsoft.com/office/drawing/2014/main" id="{D149F607-C4F1-6431-C5BC-5BAAAF06A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1512" y="3802877"/>
            <a:ext cx="2852668" cy="19475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742" cy="9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3. SƠ ĐỒ LUỒNG DỮ LIỆU MỨC ĐỈNH</a:t>
            </a:r>
            <a:endParaRPr dirty="0"/>
          </a:p>
        </p:txBody>
      </p:sp>
      <p:sp>
        <p:nvSpPr>
          <p:cNvPr id="197" name="Google Shape;197;p2"/>
          <p:cNvSpPr txBox="1">
            <a:spLocks noGrp="1"/>
          </p:cNvSpPr>
          <p:nvPr>
            <p:ph type="body" idx="1"/>
          </p:nvPr>
        </p:nvSpPr>
        <p:spPr>
          <a:xfrm>
            <a:off x="902750" y="1454725"/>
            <a:ext cx="10780500" cy="46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i="1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None/>
            </a:pPr>
            <a:endParaRPr sz="2000" b="1">
              <a:solidFill>
                <a:srgbClr val="C00000"/>
              </a:solidFill>
            </a:endParaRPr>
          </a:p>
          <a:p>
            <a:pPr marL="603504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96"/>
              <a:buNone/>
            </a:pPr>
            <a:br>
              <a:rPr lang="en-US" sz="2400">
                <a:solidFill>
                  <a:srgbClr val="FF0000"/>
                </a:solidFill>
              </a:rPr>
            </a:br>
            <a:br>
              <a:rPr lang="en-US" sz="2000"/>
            </a:br>
            <a:endParaRPr sz="1800" b="1">
              <a:solidFill>
                <a:schemeClr val="dk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B93A382-50E2-1075-6F84-BCE8218C626F}"/>
              </a:ext>
            </a:extLst>
          </p:cNvPr>
          <p:cNvSpPr/>
          <p:nvPr/>
        </p:nvSpPr>
        <p:spPr>
          <a:xfrm>
            <a:off x="2489200" y="2966720"/>
            <a:ext cx="904240" cy="223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Hình ảnh 3" descr="Ảnh có chứa biểu đồ, hàng, vòng tròn, Sơ đồ">
            <a:extLst>
              <a:ext uri="{FF2B5EF4-FFF2-40B4-BE49-F238E27FC236}">
                <a16:creationId xmlns:a16="http://schemas.microsoft.com/office/drawing/2014/main" id="{031A114F-0C6F-545C-FDC9-2251918B78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4597" y="1906621"/>
            <a:ext cx="9375392" cy="35992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cdace36692_0_0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4. USE-CASE DIAGRAM</a:t>
            </a:r>
            <a:endParaRPr dirty="0"/>
          </a:p>
        </p:txBody>
      </p:sp>
      <p:pic>
        <p:nvPicPr>
          <p:cNvPr id="6" name="Hình ảnh 5" descr="Ảnh có chứa biểu đồ, hàng, vòng tròn, mẫu&#10;&#10;Mô tả được tạo tự động">
            <a:extLst>
              <a:ext uri="{FF2B5EF4-FFF2-40B4-BE49-F238E27FC236}">
                <a16:creationId xmlns:a16="http://schemas.microsoft.com/office/drawing/2014/main" id="{9C3DAB2A-C0B1-7F08-B97B-743634958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8667" y="1186774"/>
            <a:ext cx="8316917" cy="51620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cd15ab5095_0_7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4. USE-CASE DIAGRAM</a:t>
            </a:r>
            <a:endParaRPr dirty="0"/>
          </a:p>
        </p:txBody>
      </p:sp>
      <p:sp>
        <p:nvSpPr>
          <p:cNvPr id="211" name="Google Shape;211;g2cd15ab5095_0_7"/>
          <p:cNvSpPr txBox="1">
            <a:spLocks noGrp="1"/>
          </p:cNvSpPr>
          <p:nvPr>
            <p:ph type="body" idx="1"/>
          </p:nvPr>
        </p:nvSpPr>
        <p:spPr>
          <a:xfrm>
            <a:off x="902750" y="1454725"/>
            <a:ext cx="10780500" cy="46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1" i="1" dirty="0">
              <a:solidFill>
                <a:srgbClr val="5481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560"/>
              <a:buFont typeface="Arial"/>
              <a:buNone/>
            </a:pPr>
            <a:endParaRPr sz="2000" b="1" dirty="0">
              <a:solidFill>
                <a:srgbClr val="C00000"/>
              </a:solidFill>
            </a:endParaRPr>
          </a:p>
          <a:p>
            <a:pPr marL="603504" lvl="1" indent="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96"/>
              <a:buNone/>
            </a:pPr>
            <a:br>
              <a:rPr lang="en-US" sz="2400" dirty="0">
                <a:solidFill>
                  <a:srgbClr val="FF0000"/>
                </a:solidFill>
              </a:rPr>
            </a:br>
            <a:br>
              <a:rPr lang="en-US" sz="2000" dirty="0"/>
            </a:br>
            <a:endParaRPr sz="1800" b="1" dirty="0">
              <a:solidFill>
                <a:schemeClr val="dk1"/>
              </a:solidFill>
            </a:endParaRPr>
          </a:p>
        </p:txBody>
      </p:sp>
      <p:pic>
        <p:nvPicPr>
          <p:cNvPr id="4" name="Hình ảnh 3" descr="Ảnh có chứa biểu đồ, hình vẽ, bản phác thảo, hàng&#10;&#10;Mô tả được tạo tự động">
            <a:extLst>
              <a:ext uri="{FF2B5EF4-FFF2-40B4-BE49-F238E27FC236}">
                <a16:creationId xmlns:a16="http://schemas.microsoft.com/office/drawing/2014/main" id="{A01AA6AA-5D7E-4420-9A24-731DF49E02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408" y="1218157"/>
            <a:ext cx="5754345" cy="51306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ccb1940624_0_0"/>
          <p:cNvSpPr txBox="1">
            <a:spLocks noGrp="1"/>
          </p:cNvSpPr>
          <p:nvPr>
            <p:ph type="title"/>
          </p:nvPr>
        </p:nvSpPr>
        <p:spPr>
          <a:xfrm>
            <a:off x="838200" y="509145"/>
            <a:ext cx="8463600" cy="9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E2727"/>
              </a:buClr>
              <a:buSzPts val="2800"/>
              <a:buFont typeface="Montserrat ExtraBold"/>
              <a:buNone/>
            </a:pPr>
            <a:r>
              <a:rPr lang="en-US" dirty="0"/>
              <a:t>5. THIẾT KẾ CSDL</a:t>
            </a:r>
            <a:endParaRPr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8FCBE4B-5B87-F6F3-1229-ED01584AF0AC}"/>
              </a:ext>
            </a:extLst>
          </p:cNvPr>
          <p:cNvCxnSpPr>
            <a:cxnSpLocks/>
          </p:cNvCxnSpPr>
          <p:nvPr/>
        </p:nvCxnSpPr>
        <p:spPr>
          <a:xfrm flipV="1">
            <a:off x="4381500" y="3472180"/>
            <a:ext cx="474980" cy="181610"/>
          </a:xfrm>
          <a:prstGeom prst="bentConnector3">
            <a:avLst>
              <a:gd name="adj1" fmla="val 52541"/>
            </a:avLst>
          </a:prstGeom>
          <a:ln>
            <a:solidFill>
              <a:srgbClr val="C8CB0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CF11BA-6E26-7C33-7777-9880FBD1B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138" y="1183340"/>
            <a:ext cx="8720137" cy="5165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0"/>
    </p:bldLst>
  </p:timing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4221</TotalTime>
  <Words>583</Words>
  <Application>Microsoft Office PowerPoint</Application>
  <PresentationFormat>Màn hình rộng</PresentationFormat>
  <Paragraphs>86</Paragraphs>
  <Slides>16</Slides>
  <Notes>16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16</vt:i4>
      </vt:variant>
    </vt:vector>
  </HeadingPairs>
  <TitlesOfParts>
    <vt:vector size="26" baseType="lpstr">
      <vt:lpstr>Courier New</vt:lpstr>
      <vt:lpstr>Montserrat</vt:lpstr>
      <vt:lpstr>Montserrat Black</vt:lpstr>
      <vt:lpstr>Wingdings</vt:lpstr>
      <vt:lpstr>Montserrat ExtraBold</vt:lpstr>
      <vt:lpstr>Arial</vt:lpstr>
      <vt:lpstr>Montserrat Medium</vt:lpstr>
      <vt:lpstr>Trebuchet MS</vt:lpstr>
      <vt:lpstr>Calibri</vt:lpstr>
      <vt:lpstr>Office Theme</vt:lpstr>
      <vt:lpstr>Ứng dụng cầu nối giữa ứng viên doanh nghiệp và học viện</vt:lpstr>
      <vt:lpstr> NỘI DUNG</vt:lpstr>
      <vt:lpstr>1. TỔNG QUAN DỰ ÁN</vt:lpstr>
      <vt:lpstr>2. CÁC CÔNG NGHỆ SỬ DỤNG TRONG ĐỀ TÀI</vt:lpstr>
      <vt:lpstr>2. CÁC CÔNG CỤ SỬ DỤNG TRONG ĐỀ TÀI</vt:lpstr>
      <vt:lpstr>3. SƠ ĐỒ LUỒNG DỮ LIỆU MỨC ĐỈNH</vt:lpstr>
      <vt:lpstr>4. USE-CASE DIAGRAM</vt:lpstr>
      <vt:lpstr>4. USE-CASE DIAGRAM</vt:lpstr>
      <vt:lpstr>5. THIẾT KẾ CSDL</vt:lpstr>
      <vt:lpstr>6. THIẾT KẾ GIAO DIỆN (NGƯỜI DÙNG)</vt:lpstr>
      <vt:lpstr>6. THIẾT KẾ GIAO DIỆN (CÔNG TY)</vt:lpstr>
      <vt:lpstr>7. PHÂN CÔNG NHIỆM VỤ </vt:lpstr>
      <vt:lpstr>7. PHÂN CÔNG NHIỆM VỤ </vt:lpstr>
      <vt:lpstr>8. KẾT QUẢ ĐẠT ĐƯỢC VÀ HƯỚNG PHÁT TRIỂN </vt:lpstr>
      <vt:lpstr>9. HẠN CHẾ CỦA ĐỀ TÀI</vt:lpstr>
      <vt:lpstr>KẾT THÚC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ỨNG DỤNG CV</dc:title>
  <dc:creator>QuangND</dc:creator>
  <cp:lastModifiedBy>Nam Lại</cp:lastModifiedBy>
  <cp:revision>15</cp:revision>
  <dcterms:modified xsi:type="dcterms:W3CDTF">2024-11-27T09:12:35Z</dcterms:modified>
</cp:coreProperties>
</file>